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Overpass"/>
      <p:regular r:id="rId16"/>
    </p:embeddedFont>
    <p:embeddedFont>
      <p:font typeface="Overpass"/>
      <p:regular r:id="rId17"/>
    </p:embeddedFont>
    <p:embeddedFont>
      <p:font typeface="Overpass"/>
      <p:regular r:id="rId18"/>
    </p:embeddedFont>
    <p:embeddedFont>
      <p:font typeface="Overpass"/>
      <p:regular r:id="rId19"/>
    </p:embeddedFont>
    <p:embeddedFont>
      <p:font typeface="Overpass"/>
      <p:regular r:id="rId20"/>
    </p:embeddedFont>
    <p:embeddedFont>
      <p:font typeface="Overpass"/>
      <p:regular r:id="rId21"/>
    </p:embeddedFont>
    <p:embeddedFont>
      <p:font typeface="Overpass"/>
      <p:regular r:id="rId22"/>
    </p:embeddedFont>
    <p:embeddedFont>
      <p:font typeface="Overpass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222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0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546622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Efficient Phone Book Management System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313628"/>
            <a:ext cx="7468553" cy="26811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presentation introduces our comprehensive Phone Book Management System, designed to streamline contact management and enhance user efficiency. Built using C++, the system offers a range of features for managing contacts, including adding, retrieving, searching, sorting, and deleting entries. It also leverages advanced algorithms for efficient data retrieval and sorting, enhancing the overall user experience.</a:t>
            </a:r>
            <a:endParaRPr lang="en-US" sz="1850" dirty="0"/>
          </a:p>
        </p:txBody>
      </p:sp>
      <p:sp>
        <p:nvSpPr>
          <p:cNvPr id="5" name="Shape 2"/>
          <p:cNvSpPr/>
          <p:nvPr/>
        </p:nvSpPr>
        <p:spPr>
          <a:xfrm>
            <a:off x="6324124" y="6281857"/>
            <a:ext cx="382905" cy="382905"/>
          </a:xfrm>
          <a:prstGeom prst="roundRect">
            <a:avLst>
              <a:gd name="adj" fmla="val 2387820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1744" y="6289477"/>
            <a:ext cx="367665" cy="36766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826687" y="6263997"/>
            <a:ext cx="2441496" cy="418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250"/>
              </a:lnSpc>
              <a:buNone/>
            </a:pPr>
            <a:r>
              <a:rPr lang="en-US" sz="2350" b="1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by Omar Elbatran</a:t>
            </a:r>
            <a:endParaRPr lang="en-US" sz="23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11191"/>
            <a:ext cx="581953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Overview of the System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2134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User Interface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04761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user interface is designed to be intuitive and user-friendly. It allows users to perform all the necessary operations easily. It includes a simple menu-driven structure for navigation.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5357813" y="321349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Storage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57813" y="3804761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Contacts are stored efficiently in a structured database for fast retrieval and manipulation. This ensures that the system can handle large numbers of contacts without compromising performance.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9877901" y="3213497"/>
            <a:ext cx="338732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Search and Sort Algorithms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7901" y="3804761"/>
            <a:ext cx="3928586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employs advanced search and sorting algorithms, such as binary and jump search, as well as Merge Sort and Quick Sort, for efficient retrieval and organization of contact data.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5571" y="766167"/>
            <a:ext cx="5079921" cy="6349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950"/>
              </a:lnSpc>
              <a:buNone/>
            </a:pPr>
            <a:r>
              <a:rPr lang="en-US" sz="3950" b="1" spc="-120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Key Features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755571" y="1967627"/>
            <a:ext cx="377785" cy="377785"/>
          </a:xfrm>
          <a:prstGeom prst="roundRect">
            <a:avLst>
              <a:gd name="adj" fmla="val 2400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349216" y="1967627"/>
            <a:ext cx="2539960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Contact Addition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349216" y="2414468"/>
            <a:ext cx="3114913" cy="2071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easily add new contacts with their details, such as name, phone number, address, and email. The system validates the input to ensure data accuracy.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4679990" y="1967627"/>
            <a:ext cx="377785" cy="377785"/>
          </a:xfrm>
          <a:prstGeom prst="roundRect">
            <a:avLst>
              <a:gd name="adj" fmla="val 2400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273635" y="1967627"/>
            <a:ext cx="2539960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Contact Retrieval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5273635" y="2414468"/>
            <a:ext cx="3114913" cy="2071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quickly retrieve specific contacts using a variety of methods, including name, phone number, and email. The system employs efficient search algorithms for fast retrieval.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755571" y="4944785"/>
            <a:ext cx="377785" cy="377785"/>
          </a:xfrm>
          <a:prstGeom prst="roundRect">
            <a:avLst>
              <a:gd name="adj" fmla="val 2400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349216" y="4944785"/>
            <a:ext cx="2539960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Contact Deletion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1349216" y="5391626"/>
            <a:ext cx="3114913" cy="2071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delete existing contacts using simple commands. The system removes contacts from the database permanently, ensuring data integrity.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4679990" y="4944785"/>
            <a:ext cx="377785" cy="377785"/>
          </a:xfrm>
          <a:prstGeom prst="roundRect">
            <a:avLst>
              <a:gd name="adj" fmla="val 2400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5273635" y="4944785"/>
            <a:ext cx="2539960" cy="317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450"/>
              </a:lnSpc>
              <a:buNone/>
            </a:pPr>
            <a:r>
              <a:rPr lang="en-US" sz="195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Contact Modification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5273635" y="5391626"/>
            <a:ext cx="3114913" cy="1726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edit existing contact information as needed. The system allows users to modify any field associated with a contact.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8638" y="878800"/>
            <a:ext cx="6844665" cy="640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spc="-121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Efficient Contact Management</a:t>
            </a:r>
            <a:endParaRPr lang="en-US" sz="4000" dirty="0"/>
          </a:p>
        </p:txBody>
      </p:sp>
      <p:sp>
        <p:nvSpPr>
          <p:cNvPr id="4" name="Shape 1"/>
          <p:cNvSpPr/>
          <p:nvPr/>
        </p:nvSpPr>
        <p:spPr>
          <a:xfrm>
            <a:off x="6248638" y="1845945"/>
            <a:ext cx="3700939" cy="3340298"/>
          </a:xfrm>
          <a:prstGeom prst="roundRect">
            <a:avLst>
              <a:gd name="adj" fmla="val 273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74023" y="2071330"/>
            <a:ext cx="256210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Contact Storage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74023" y="2522220"/>
            <a:ext cx="3250168" cy="24386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utilizes a structured approach for storing contact information, ensuring data integrity and efficient retrieval. It can store contact data in multiple formats, including CSV, JSON, or a custom database.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7342" y="1845945"/>
            <a:ext cx="3700939" cy="3340298"/>
          </a:xfrm>
          <a:prstGeom prst="roundRect">
            <a:avLst>
              <a:gd name="adj" fmla="val 273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92728" y="2071330"/>
            <a:ext cx="256210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Validation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92728" y="2522220"/>
            <a:ext cx="3250168" cy="20902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validates input data to ensure accuracy, preventing errors and maintaining data quality. It ensures that contact information is entered correctly and in a consistent format.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8638" y="5404009"/>
            <a:ext cx="7619524" cy="1946791"/>
          </a:xfrm>
          <a:prstGeom prst="roundRect">
            <a:avLst>
              <a:gd name="adj" fmla="val 4699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74023" y="5629394"/>
            <a:ext cx="2562106" cy="320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Backup and Recovery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74023" y="6080284"/>
            <a:ext cx="7168753" cy="10451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provides backup and recovery options to safeguard contact data against unexpected issues. It allows users to create backups of their contact data and restore them if needed.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340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5453" y="3512225"/>
            <a:ext cx="7734419" cy="6431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50"/>
              </a:lnSpc>
              <a:buNone/>
            </a:pPr>
            <a:r>
              <a:rPr lang="en-US" sz="4050" b="1" spc="-122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Searching and Sorting Capabilities</a:t>
            </a:r>
            <a:endParaRPr lang="en-US" sz="4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53" y="4483418"/>
            <a:ext cx="546735" cy="54673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65453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Efficient Search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765453" y="5701665"/>
            <a:ext cx="4147780" cy="1749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incorporates both linear and binary search algorithms for efficient contact retrieval. Linear search is used for simple searches, while binary search provides faster results for larger datasets.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250" y="4483418"/>
            <a:ext cx="546735" cy="54673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41250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Advanced Sorting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5241250" y="5701665"/>
            <a:ext cx="4147780" cy="1749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offers various sorting options, such as alphabetical order by name, by phone number, and by city. It allows users to organize contacts based on their specific needs.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7048" y="4483418"/>
            <a:ext cx="546735" cy="54673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7048" y="5248870"/>
            <a:ext cx="2573179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1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Filtering Options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9717048" y="5701665"/>
            <a:ext cx="4147899" cy="1749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filter contacts based on specific criteria, such as city, contact type, or a combination of factors. This helps them quickly locate relevant contacts within the database.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957382"/>
            <a:ext cx="743462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Partial B-Tree Implementation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667857" y="2020372"/>
            <a:ext cx="30480" cy="5251847"/>
          </a:xfrm>
          <a:prstGeom prst="roundRect">
            <a:avLst>
              <a:gd name="adj" fmla="val 329856"/>
            </a:avLst>
          </a:prstGeom>
          <a:solidFill>
            <a:srgbClr val="971B55"/>
          </a:solidFill>
          <a:ln/>
        </p:spPr>
      </p:sp>
      <p:sp>
        <p:nvSpPr>
          <p:cNvPr id="5" name="Shape 2"/>
          <p:cNvSpPr/>
          <p:nvPr/>
        </p:nvSpPr>
        <p:spPr>
          <a:xfrm>
            <a:off x="6921877" y="2543532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971B55"/>
          </a:solidFill>
          <a:ln/>
        </p:spPr>
      </p:sp>
      <p:sp>
        <p:nvSpPr>
          <p:cNvPr id="6" name="Shape 3"/>
          <p:cNvSpPr/>
          <p:nvPr/>
        </p:nvSpPr>
        <p:spPr>
          <a:xfrm>
            <a:off x="6413837" y="228957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620530" y="2389823"/>
            <a:ext cx="125135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999690" y="225968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Data Organization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99690" y="2755225"/>
            <a:ext cx="57929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The system leverages a Partial B-Tree implementation for organizing contacts by city. It divides the database into smaller, indexed segments for faster retrieval of contacts based on location.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921877" y="5289113"/>
            <a:ext cx="837724" cy="30480"/>
          </a:xfrm>
          <a:prstGeom prst="roundRect">
            <a:avLst>
              <a:gd name="adj" fmla="val 329856"/>
            </a:avLst>
          </a:prstGeom>
          <a:solidFill>
            <a:srgbClr val="971B55"/>
          </a:solidFill>
          <a:ln/>
        </p:spPr>
      </p:sp>
      <p:sp>
        <p:nvSpPr>
          <p:cNvPr id="11" name="Shape 8"/>
          <p:cNvSpPr/>
          <p:nvPr/>
        </p:nvSpPr>
        <p:spPr>
          <a:xfrm>
            <a:off x="6413837" y="503515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584811" y="5135404"/>
            <a:ext cx="196572" cy="3378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spc="-8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999690" y="50052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spc="-67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City-Based Search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999690" y="5500807"/>
            <a:ext cx="5792986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Users can easily search for contacts based on their city. The system uses the B-Tree structure to efficiently navigate through the database and locate contacts within a specific city.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0086" y="687110"/>
            <a:ext cx="5526286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550"/>
              </a:lnSpc>
              <a:buNone/>
            </a:pPr>
            <a:r>
              <a:rPr lang="en-US" sz="3650" b="1" spc="-110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Advanced Algorithms Used</a:t>
            </a:r>
            <a:endParaRPr lang="en-US" sz="36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82779" y="1661398"/>
            <a:ext cx="1639610" cy="143327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56923" y="2366248"/>
            <a:ext cx="91202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b="1" spc="-58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1900" dirty="0"/>
          </a:p>
        </p:txBody>
      </p:sp>
      <p:sp>
        <p:nvSpPr>
          <p:cNvPr id="5" name="Text 2"/>
          <p:cNvSpPr/>
          <p:nvPr/>
        </p:nvSpPr>
        <p:spPr>
          <a:xfrm>
            <a:off x="5019556" y="1858566"/>
            <a:ext cx="231969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Binary Search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5019556" y="2266712"/>
            <a:ext cx="8723590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Used for efficient retrieval of contacts based on a sorted data set, allowing for quick location of specific entries within the database.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4871680" y="3109793"/>
            <a:ext cx="9019342" cy="11430"/>
          </a:xfrm>
          <a:prstGeom prst="roundRect">
            <a:avLst>
              <a:gd name="adj" fmla="val 724542"/>
            </a:avLst>
          </a:prstGeom>
          <a:solidFill>
            <a:srgbClr val="971B55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914" y="3143964"/>
            <a:ext cx="3279338" cy="1433274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30848" y="3663434"/>
            <a:ext cx="143351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b="1" spc="-58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1900" dirty="0"/>
          </a:p>
        </p:txBody>
      </p:sp>
      <p:sp>
        <p:nvSpPr>
          <p:cNvPr id="10" name="Text 6"/>
          <p:cNvSpPr/>
          <p:nvPr/>
        </p:nvSpPr>
        <p:spPr>
          <a:xfrm>
            <a:off x="5839420" y="3341132"/>
            <a:ext cx="231969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Jump Search</a:t>
            </a:r>
            <a:endParaRPr lang="en-US" sz="1800" dirty="0"/>
          </a:p>
        </p:txBody>
      </p:sp>
      <p:sp>
        <p:nvSpPr>
          <p:cNvPr id="11" name="Text 7"/>
          <p:cNvSpPr/>
          <p:nvPr/>
        </p:nvSpPr>
        <p:spPr>
          <a:xfrm>
            <a:off x="5839420" y="3749278"/>
            <a:ext cx="7903726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A variation of binary search that can be used for searching large datasets, making it suitable for scenarios where the database contains a large number of contacts.</a:t>
            </a:r>
            <a:endParaRPr lang="en-US" sz="1550" dirty="0"/>
          </a:p>
        </p:txBody>
      </p:sp>
      <p:sp>
        <p:nvSpPr>
          <p:cNvPr id="12" name="Shape 8"/>
          <p:cNvSpPr/>
          <p:nvPr/>
        </p:nvSpPr>
        <p:spPr>
          <a:xfrm>
            <a:off x="5691545" y="4592360"/>
            <a:ext cx="8199477" cy="11430"/>
          </a:xfrm>
          <a:prstGeom prst="roundRect">
            <a:avLst>
              <a:gd name="adj" fmla="val 724542"/>
            </a:avLst>
          </a:prstGeom>
          <a:solidFill>
            <a:srgbClr val="971B55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3050" y="4626531"/>
            <a:ext cx="4919067" cy="1433274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32277" y="5146000"/>
            <a:ext cx="140375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b="1" spc="-58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1900" dirty="0"/>
          </a:p>
        </p:txBody>
      </p:sp>
      <p:sp>
        <p:nvSpPr>
          <p:cNvPr id="15" name="Text 10"/>
          <p:cNvSpPr/>
          <p:nvPr/>
        </p:nvSpPr>
        <p:spPr>
          <a:xfrm>
            <a:off x="6659285" y="4823698"/>
            <a:ext cx="231969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Merge Sort</a:t>
            </a:r>
            <a:endParaRPr lang="en-US" sz="1800" dirty="0"/>
          </a:p>
        </p:txBody>
      </p:sp>
      <p:sp>
        <p:nvSpPr>
          <p:cNvPr id="16" name="Text 11"/>
          <p:cNvSpPr/>
          <p:nvPr/>
        </p:nvSpPr>
        <p:spPr>
          <a:xfrm>
            <a:off x="6659285" y="5231844"/>
            <a:ext cx="7083862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Used for sorting the contact list efficiently, allowing for quick and organized arrangement of contacts based on specific criteria.</a:t>
            </a:r>
            <a:endParaRPr lang="en-US" sz="1550" dirty="0"/>
          </a:p>
        </p:txBody>
      </p:sp>
      <p:sp>
        <p:nvSpPr>
          <p:cNvPr id="17" name="Shape 12"/>
          <p:cNvSpPr/>
          <p:nvPr/>
        </p:nvSpPr>
        <p:spPr>
          <a:xfrm>
            <a:off x="6511409" y="6074926"/>
            <a:ext cx="7379613" cy="11430"/>
          </a:xfrm>
          <a:prstGeom prst="roundRect">
            <a:avLst>
              <a:gd name="adj" fmla="val 724542"/>
            </a:avLst>
          </a:prstGeom>
          <a:solidFill>
            <a:srgbClr val="971B55"/>
          </a:solidFill>
          <a:ln/>
        </p:spPr>
      </p:sp>
      <p:pic>
        <p:nvPicPr>
          <p:cNvPr id="18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186" y="6109097"/>
            <a:ext cx="6558796" cy="1433274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3927038" y="6628567"/>
            <a:ext cx="150971" cy="3943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100"/>
              </a:lnSpc>
              <a:buNone/>
            </a:pPr>
            <a:r>
              <a:rPr lang="en-US" sz="1900" b="1" spc="-58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4</a:t>
            </a:r>
            <a:endParaRPr lang="en-US" sz="1900" dirty="0"/>
          </a:p>
        </p:txBody>
      </p:sp>
      <p:sp>
        <p:nvSpPr>
          <p:cNvPr id="20" name="Text 14"/>
          <p:cNvSpPr/>
          <p:nvPr/>
        </p:nvSpPr>
        <p:spPr>
          <a:xfrm>
            <a:off x="7479149" y="6306264"/>
            <a:ext cx="2319695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b="1" spc="-55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Quick Sort</a:t>
            </a:r>
            <a:endParaRPr lang="en-US" sz="1800" dirty="0"/>
          </a:p>
        </p:txBody>
      </p:sp>
      <p:sp>
        <p:nvSpPr>
          <p:cNvPr id="21" name="Text 15"/>
          <p:cNvSpPr/>
          <p:nvPr/>
        </p:nvSpPr>
        <p:spPr>
          <a:xfrm>
            <a:off x="7479149" y="6714411"/>
            <a:ext cx="6263997" cy="6307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Provides an alternative to Merge Sort, leveraging a divide-and-conquer approach for sorting contacts quickly and efficiently.</a:t>
            </a:r>
            <a:endParaRPr lang="en-US" sz="15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6999" y="594836"/>
            <a:ext cx="5089803" cy="6361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000"/>
              </a:lnSpc>
              <a:buNone/>
            </a:pPr>
            <a:r>
              <a:rPr lang="en-US" sz="4000" b="1" spc="-120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Real-World Use Cases</a:t>
            </a:r>
            <a:endParaRPr lang="en-US" sz="4000" dirty="0"/>
          </a:p>
        </p:txBody>
      </p:sp>
      <p:sp>
        <p:nvSpPr>
          <p:cNvPr id="3" name="Shape 1"/>
          <p:cNvSpPr/>
          <p:nvPr/>
        </p:nvSpPr>
        <p:spPr>
          <a:xfrm>
            <a:off x="756999" y="1663541"/>
            <a:ext cx="2185988" cy="1572458"/>
          </a:xfrm>
          <a:prstGeom prst="roundRect">
            <a:avLst>
              <a:gd name="adj" fmla="val 5778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80837" y="2233493"/>
            <a:ext cx="100013" cy="432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spc="-64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1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3159204" y="1879759"/>
            <a:ext cx="2544842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Business Contacts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3159204" y="2327553"/>
            <a:ext cx="10497979" cy="69222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Managing business contacts effectively is crucial for networking and relationship building. The system enables efficient organization and retrieval of business contacts for seamless communication.</a:t>
            </a:r>
            <a:endParaRPr lang="en-US" sz="1700" dirty="0"/>
          </a:p>
        </p:txBody>
      </p:sp>
      <p:sp>
        <p:nvSpPr>
          <p:cNvPr id="7" name="Shape 5"/>
          <p:cNvSpPr/>
          <p:nvPr/>
        </p:nvSpPr>
        <p:spPr>
          <a:xfrm>
            <a:off x="3051096" y="3220760"/>
            <a:ext cx="10714196" cy="15240"/>
          </a:xfrm>
          <a:prstGeom prst="roundRect">
            <a:avLst>
              <a:gd name="adj" fmla="val 596149"/>
            </a:avLst>
          </a:prstGeom>
          <a:solidFill>
            <a:srgbClr val="971B55"/>
          </a:solidFill>
          <a:ln/>
        </p:spPr>
      </p:sp>
      <p:sp>
        <p:nvSpPr>
          <p:cNvPr id="8" name="Shape 6"/>
          <p:cNvSpPr/>
          <p:nvPr/>
        </p:nvSpPr>
        <p:spPr>
          <a:xfrm>
            <a:off x="756999" y="3344108"/>
            <a:ext cx="4372094" cy="1918573"/>
          </a:xfrm>
          <a:prstGeom prst="roundRect">
            <a:avLst>
              <a:gd name="adj" fmla="val 4735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980837" y="4087058"/>
            <a:ext cx="157163" cy="432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spc="-64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2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5345311" y="3560326"/>
            <a:ext cx="2544842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Family Contacts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5345311" y="4008120"/>
            <a:ext cx="8311872" cy="10383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Keeping track of family members, their phone numbers, addresses, and birthdays is essential. The system helps organize family contacts for easy access and communication.</a:t>
            </a:r>
            <a:endParaRPr lang="en-US" sz="1700" dirty="0"/>
          </a:p>
        </p:txBody>
      </p:sp>
      <p:sp>
        <p:nvSpPr>
          <p:cNvPr id="12" name="Shape 10"/>
          <p:cNvSpPr/>
          <p:nvPr/>
        </p:nvSpPr>
        <p:spPr>
          <a:xfrm>
            <a:off x="5237202" y="5247442"/>
            <a:ext cx="8528090" cy="15240"/>
          </a:xfrm>
          <a:prstGeom prst="roundRect">
            <a:avLst>
              <a:gd name="adj" fmla="val 596149"/>
            </a:avLst>
          </a:prstGeom>
          <a:solidFill>
            <a:srgbClr val="971B55"/>
          </a:solidFill>
          <a:ln/>
        </p:spPr>
      </p:sp>
      <p:sp>
        <p:nvSpPr>
          <p:cNvPr id="13" name="Shape 11"/>
          <p:cNvSpPr/>
          <p:nvPr/>
        </p:nvSpPr>
        <p:spPr>
          <a:xfrm>
            <a:off x="756999" y="5370790"/>
            <a:ext cx="6558201" cy="2264688"/>
          </a:xfrm>
          <a:prstGeom prst="roundRect">
            <a:avLst>
              <a:gd name="adj" fmla="val 4012"/>
            </a:avLst>
          </a:prstGeom>
          <a:solidFill>
            <a:srgbClr val="7E023C"/>
          </a:solidFill>
          <a:ln w="7620">
            <a:solidFill>
              <a:srgbClr val="971B5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980837" y="6286857"/>
            <a:ext cx="153948" cy="4325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400"/>
              </a:lnSpc>
              <a:buNone/>
            </a:pPr>
            <a:r>
              <a:rPr lang="en-US" sz="2100" b="1" spc="-64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3</a:t>
            </a:r>
            <a:endParaRPr lang="en-US" sz="2100" dirty="0"/>
          </a:p>
        </p:txBody>
      </p:sp>
      <p:sp>
        <p:nvSpPr>
          <p:cNvPr id="15" name="Text 13"/>
          <p:cNvSpPr/>
          <p:nvPr/>
        </p:nvSpPr>
        <p:spPr>
          <a:xfrm>
            <a:off x="7531418" y="5587008"/>
            <a:ext cx="2544842" cy="3180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00"/>
              </a:lnSpc>
              <a:buNone/>
            </a:pPr>
            <a:r>
              <a:rPr lang="en-US" sz="2000" b="1" spc="-60" kern="0" dirty="0">
                <a:solidFill>
                  <a:srgbClr val="E5E0D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Event Planning</a:t>
            </a:r>
            <a:endParaRPr lang="en-US" sz="2000" dirty="0"/>
          </a:p>
        </p:txBody>
      </p:sp>
      <p:sp>
        <p:nvSpPr>
          <p:cNvPr id="16" name="Text 14"/>
          <p:cNvSpPr/>
          <p:nvPr/>
        </p:nvSpPr>
        <p:spPr>
          <a:xfrm>
            <a:off x="7531418" y="6034802"/>
            <a:ext cx="6125766" cy="1384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When planning events, managing guest lists, contact information, and RSVPs is vital. The system assists with gathering and organizing contact information for successful event coordination.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08216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spc="-133" kern="0" dirty="0">
                <a:solidFill>
                  <a:srgbClr val="FFFFFF"/>
                </a:solidFill>
                <a:latin typeface="Overpass Bold" pitchFamily="34" charset="0"/>
                <a:ea typeface="Overpass Bold" pitchFamily="34" charset="-122"/>
                <a:cs typeface="Overpass Bold" pitchFamily="34" charset="-120"/>
              </a:rPr>
              <a:t>Conclusion: Enhanced Contact Management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849172"/>
            <a:ext cx="7468553" cy="2298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Overpass" pitchFamily="34" charset="0"/>
                <a:ea typeface="Overpass" pitchFamily="34" charset="-122"/>
                <a:cs typeface="Overpass" pitchFamily="34" charset="-120"/>
              </a:rPr>
              <a:t>This presentation highlighted the features and benefits of our robust Phone Book Management System. With its user-friendly interface, efficient algorithms, and advanced features, the system offers a streamlined solution for managing contacts effectively. The system is applicable in various real-world scenarios, enhancing communication and productivity for individuals and businesses alike.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2024-12-14T19:05:07Z</dcterms:created>
  <dcterms:modified xsi:type="dcterms:W3CDTF">2024-12-14T19:05:07Z</dcterms:modified>
</cp:coreProperties>
</file>